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Playfair Displ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Lato Light"/>
      <p:regular r:id="rId30"/>
      <p:bold r:id="rId31"/>
      <p:italic r:id="rId32"/>
      <p:boldItalic r:id="rId33"/>
    </p:embeddedFont>
    <p:embeddedFont>
      <p:font typeface="Source Code Pro"/>
      <p:regular r:id="rId34"/>
      <p:bold r:id="rId35"/>
      <p:italic r:id="rId36"/>
      <p:boldItalic r:id="rId37"/>
    </p:embeddedFont>
    <p:embeddedFont>
      <p:font typeface="Lato Black"/>
      <p:bold r:id="rId38"/>
      <p:boldItalic r:id="rId39"/>
    </p:embeddedFont>
    <p:embeddedFont>
      <p:font typeface="Oswald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9E4D13D-2F9F-427E-9893-F3F8F61D98FD}">
  <a:tblStyle styleId="{99E4D13D-2F9F-427E-9893-F3F8F61D98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regular.fntdata"/><Relationship Id="rId20" Type="http://schemas.openxmlformats.org/officeDocument/2006/relationships/slide" Target="slides/slide14.xml"/><Relationship Id="rId41" Type="http://schemas.openxmlformats.org/officeDocument/2006/relationships/font" Target="fonts/Oswald-bold.fntdata"/><Relationship Id="rId22" Type="http://schemas.openxmlformats.org/officeDocument/2006/relationships/font" Target="fonts/PlayfairDisplay-regular.fntdata"/><Relationship Id="rId21" Type="http://schemas.openxmlformats.org/officeDocument/2006/relationships/slide" Target="slides/slide15.xml"/><Relationship Id="rId24" Type="http://schemas.openxmlformats.org/officeDocument/2006/relationships/font" Target="fonts/PlayfairDisplay-italic.fntdata"/><Relationship Id="rId23" Type="http://schemas.openxmlformats.org/officeDocument/2006/relationships/font" Target="fonts/PlayfairDispl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PlayfairDispl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Light-bold.fntdata"/><Relationship Id="rId30" Type="http://schemas.openxmlformats.org/officeDocument/2006/relationships/font" Target="fonts/LatoLight-regular.fntdata"/><Relationship Id="rId11" Type="http://schemas.openxmlformats.org/officeDocument/2006/relationships/slide" Target="slides/slide5.xml"/><Relationship Id="rId33" Type="http://schemas.openxmlformats.org/officeDocument/2006/relationships/font" Target="fonts/Lato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LatoLight-italic.fntdata"/><Relationship Id="rId13" Type="http://schemas.openxmlformats.org/officeDocument/2006/relationships/slide" Target="slides/slide7.xml"/><Relationship Id="rId35" Type="http://schemas.openxmlformats.org/officeDocument/2006/relationships/font" Target="fonts/SourceCodePro-bold.fntdata"/><Relationship Id="rId12" Type="http://schemas.openxmlformats.org/officeDocument/2006/relationships/slide" Target="slides/slide6.xml"/><Relationship Id="rId34" Type="http://schemas.openxmlformats.org/officeDocument/2006/relationships/font" Target="fonts/SourceCodePro-regular.fntdata"/><Relationship Id="rId15" Type="http://schemas.openxmlformats.org/officeDocument/2006/relationships/slide" Target="slides/slide9.xml"/><Relationship Id="rId37" Type="http://schemas.openxmlformats.org/officeDocument/2006/relationships/font" Target="fonts/SourceCodePro-boldItalic.fntdata"/><Relationship Id="rId14" Type="http://schemas.openxmlformats.org/officeDocument/2006/relationships/slide" Target="slides/slide8.xml"/><Relationship Id="rId36" Type="http://schemas.openxmlformats.org/officeDocument/2006/relationships/font" Target="fonts/SourceCodePro-italic.fntdata"/><Relationship Id="rId17" Type="http://schemas.openxmlformats.org/officeDocument/2006/relationships/slide" Target="slides/slide11.xml"/><Relationship Id="rId39" Type="http://schemas.openxmlformats.org/officeDocument/2006/relationships/font" Target="fonts/LatoBlack-boldItalic.fntdata"/><Relationship Id="rId16" Type="http://schemas.openxmlformats.org/officeDocument/2006/relationships/slide" Target="slides/slide10.xml"/><Relationship Id="rId38" Type="http://schemas.openxmlformats.org/officeDocument/2006/relationships/font" Target="fonts/LatoBlack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3dda66e91f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3dda66e91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3ebc3d99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3ebc3d99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3e9b75c2b8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3e9b75c2b8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3e9b75c2b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3e9b75c2b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e9b75c2b8_3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3e9b75c2b8_3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dda66e91f_1_1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3dda66e91f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e3755bd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e3755bd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dda66e91f_1_1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dda66e91f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3e9b75c2b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3e9b75c2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3e9b75c2b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3e9b75c2b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3e9b75c2b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3e9b75c2b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3e9b75c2b8_3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3e9b75c2b8_3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e9b75c2b8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e9b75c2b8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rgbClr val="FFB9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B9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B917"/>
              </a:buClr>
              <a:buSzPts val="10000"/>
              <a:buFont typeface="Lato"/>
              <a:buNone/>
              <a:defRPr sz="10000">
                <a:solidFill>
                  <a:srgbClr val="FFB917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FFB917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B9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rgbClr val="FFB9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B917"/>
              </a:buClr>
              <a:buSzPts val="3200"/>
              <a:buFont typeface="Playfair Display"/>
              <a:buNone/>
              <a:defRPr b="1" sz="3200">
                <a:solidFill>
                  <a:srgbClr val="FFB917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mycolor.space/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10" Type="http://schemas.openxmlformats.org/officeDocument/2006/relationships/image" Target="../media/image6.png"/><Relationship Id="rId9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12.png"/><Relationship Id="rId7" Type="http://schemas.openxmlformats.org/officeDocument/2006/relationships/image" Target="../media/image9.png"/><Relationship Id="rId8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300" y="2036413"/>
            <a:ext cx="2911375" cy="6422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idx="4294967295" type="subTitle"/>
          </p:nvPr>
        </p:nvSpPr>
        <p:spPr>
          <a:xfrm>
            <a:off x="3076263" y="2856030"/>
            <a:ext cx="29514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lang="ko" sz="133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3팀   </a:t>
            </a:r>
            <a:r>
              <a:rPr lang="ko" sz="133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김영선  박혜린  이명진  이정현</a:t>
            </a:r>
            <a:endParaRPr sz="133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cxnSp>
        <p:nvCxnSpPr>
          <p:cNvPr id="61" name="Google Shape;61;p13"/>
          <p:cNvCxnSpPr/>
          <p:nvPr/>
        </p:nvCxnSpPr>
        <p:spPr>
          <a:xfrm>
            <a:off x="3147725" y="2758863"/>
            <a:ext cx="2861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385075" y="1391375"/>
            <a:ext cx="23592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-"/>
            </a:pPr>
            <a:r>
              <a:rPr lang="ko" sz="1400" u="sng">
                <a:latin typeface="Lato Light"/>
                <a:ea typeface="Lato Light"/>
                <a:cs typeface="Lato Light"/>
                <a:sym typeface="Lato Light"/>
                <a:hlinkClick r:id="rId3"/>
              </a:rPr>
              <a:t>ColorSpace</a:t>
            </a:r>
            <a:r>
              <a:rPr lang="ko" sz="200">
                <a:latin typeface="Lato Light"/>
                <a:ea typeface="Lato Light"/>
                <a:cs typeface="Lato Light"/>
                <a:sym typeface="Lato Light"/>
              </a:rPr>
              <a:t> d</a:t>
            </a:r>
            <a:r>
              <a:rPr lang="ko" sz="1400">
                <a:latin typeface="Lato Light"/>
                <a:ea typeface="Lato Light"/>
                <a:cs typeface="Lato Light"/>
                <a:sym typeface="Lato Light"/>
              </a:rPr>
              <a:t>활용</a:t>
            </a:r>
            <a:endParaRPr sz="14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71" name="Google Shape;271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CE9178"/>
                </a:solidFill>
              </a:rPr>
              <a:t>Color Scheme</a:t>
            </a:r>
            <a:endParaRPr>
              <a:solidFill>
                <a:srgbClr val="CE9178"/>
              </a:solidFill>
            </a:endParaRPr>
          </a:p>
        </p:txBody>
      </p:sp>
      <p:pic>
        <p:nvPicPr>
          <p:cNvPr id="272" name="Google Shape;2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425" y="1896250"/>
            <a:ext cx="5719500" cy="3197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2"/>
          <p:cNvPicPr preferRelativeResize="0"/>
          <p:nvPr/>
        </p:nvPicPr>
        <p:blipFill rotWithShape="1">
          <a:blip r:embed="rId5">
            <a:alphaModFix/>
          </a:blip>
          <a:srcRect b="15987" l="0" r="19015" t="0"/>
          <a:stretch/>
        </p:blipFill>
        <p:spPr>
          <a:xfrm>
            <a:off x="4439675" y="401100"/>
            <a:ext cx="4111599" cy="181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CE9178"/>
                </a:solidFill>
              </a:rPr>
              <a:t>참고사항</a:t>
            </a:r>
            <a:endParaRPr>
              <a:solidFill>
                <a:srgbClr val="CE9178"/>
              </a:solidFill>
            </a:endParaRPr>
          </a:p>
        </p:txBody>
      </p:sp>
      <p:sp>
        <p:nvSpPr>
          <p:cNvPr id="280" name="Google Shape;280;p23"/>
          <p:cNvSpPr txBox="1"/>
          <p:nvPr>
            <p:ph idx="1" type="body"/>
          </p:nvPr>
        </p:nvSpPr>
        <p:spPr>
          <a:xfrm>
            <a:off x="311700" y="1391375"/>
            <a:ext cx="8114700" cy="317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050"/>
              <a:buFont typeface="Courier New"/>
              <a:buChar char="●"/>
            </a:pPr>
            <a:r>
              <a:rPr b="1" lang="ko" sz="1050">
                <a:solidFill>
                  <a:srgbClr val="808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ko" sz="1050">
                <a:solidFill>
                  <a:srgbClr val="569CD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ko" sz="1050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ko" sz="1050">
                <a:solidFill>
                  <a:srgbClr val="9CDCFE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ko" sz="1050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ko" sz="1050">
                <a:solidFill>
                  <a:srgbClr val="CE917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"container"</a:t>
            </a:r>
            <a:r>
              <a:rPr b="1" lang="ko" sz="1050">
                <a:solidFill>
                  <a:srgbClr val="808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&gt; //꼭 넣기</a:t>
            </a:r>
            <a:endParaRPr b="1" sz="1050">
              <a:solidFill>
                <a:srgbClr val="80808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050"/>
              <a:buFont typeface="Courier New"/>
              <a:buChar char="●"/>
            </a:pPr>
            <a:r>
              <a:rPr b="1" lang="ko" sz="1050">
                <a:solidFill>
                  <a:srgbClr val="808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ko" sz="1050">
                <a:solidFill>
                  <a:srgbClr val="569CD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ko" sz="1050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ko" sz="1050">
                <a:solidFill>
                  <a:srgbClr val="9CDCFE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ko" sz="1050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ko" sz="1050">
                <a:solidFill>
                  <a:srgbClr val="CE917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"col-sm"</a:t>
            </a:r>
            <a:r>
              <a:rPr b="1" lang="ko" sz="1050">
                <a:solidFill>
                  <a:srgbClr val="808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&gt; // 3등분하는 컬럼 참고</a:t>
            </a:r>
            <a:endParaRPr b="1" sz="1050">
              <a:solidFill>
                <a:srgbClr val="80808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50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ko" sz="1050">
                <a:solidFill>
                  <a:srgbClr val="808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ko" sz="1050">
                <a:solidFill>
                  <a:srgbClr val="569CD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b="1" lang="ko" sz="1050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ko" sz="1050">
                <a:solidFill>
                  <a:srgbClr val="9CDCFE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1" lang="ko" sz="1050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ko" sz="1050">
                <a:solidFill>
                  <a:srgbClr val="CE917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"card"</a:t>
            </a:r>
            <a:r>
              <a:rPr b="1" lang="ko" sz="1050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ko" sz="1050">
                <a:solidFill>
                  <a:srgbClr val="9CDCFE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b="1" lang="ko" sz="1050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ko" sz="1050">
                <a:solidFill>
                  <a:srgbClr val="CE917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"width: 18rem; height: 9rem"</a:t>
            </a:r>
            <a:r>
              <a:rPr b="1" lang="ko" sz="1050">
                <a:solidFill>
                  <a:srgbClr val="808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050">
              <a:solidFill>
                <a:srgbClr val="80808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80808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050"/>
              <a:buFont typeface="Courier New"/>
              <a:buChar char="●"/>
            </a:pPr>
            <a:r>
              <a:rPr lang="ko" sz="1050">
                <a:solidFill>
                  <a:srgbClr val="1E1E1E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&lt;!--주석 꼭 달기</a:t>
            </a:r>
            <a:endParaRPr sz="1050">
              <a:solidFill>
                <a:srgbClr val="1E1E1E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1E1E1E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050"/>
              <a:buFont typeface="Courier New"/>
              <a:buChar char="●"/>
            </a:pPr>
            <a:r>
              <a:rPr lang="ko" sz="1050">
                <a:solidFill>
                  <a:srgbClr val="1E1E1E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기존 파일에 바로 수정하지 않기</a:t>
            </a:r>
            <a:endParaRPr sz="1050">
              <a:solidFill>
                <a:srgbClr val="1E1E1E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1E1E1E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050"/>
              <a:buFont typeface="Courier New"/>
              <a:buChar char="●"/>
            </a:pPr>
            <a:r>
              <a:rPr lang="ko" sz="1050">
                <a:solidFill>
                  <a:srgbClr val="1E1E1E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수정 및 추가 작업 한 내용 공유해주기</a:t>
            </a:r>
            <a:endParaRPr/>
          </a:p>
        </p:txBody>
      </p:sp>
      <p:pic>
        <p:nvPicPr>
          <p:cNvPr id="281" name="Google Shape;2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CE9178"/>
                </a:solidFill>
              </a:rPr>
              <a:t>역할분담</a:t>
            </a:r>
            <a:endParaRPr>
              <a:solidFill>
                <a:srgbClr val="CE9178"/>
              </a:solidFill>
            </a:endParaRPr>
          </a:p>
        </p:txBody>
      </p:sp>
      <p:sp>
        <p:nvSpPr>
          <p:cNvPr id="287" name="Google Shape;287;p24"/>
          <p:cNvSpPr txBox="1"/>
          <p:nvPr>
            <p:ph idx="1" type="body"/>
          </p:nvPr>
        </p:nvSpPr>
        <p:spPr>
          <a:xfrm>
            <a:off x="311700" y="1391375"/>
            <a:ext cx="19311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김영선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기본폰트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갤러리 그리드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회원가입폼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로그인폼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4"/>
          <p:cNvSpPr txBox="1"/>
          <p:nvPr>
            <p:ph idx="1" type="body"/>
          </p:nvPr>
        </p:nvSpPr>
        <p:spPr>
          <a:xfrm>
            <a:off x="2520163" y="1391375"/>
            <a:ext cx="19311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박혜린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첫페이지 와꾸.. 예쁘게!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내비바 </a:t>
            </a:r>
            <a:endParaRPr/>
          </a:p>
        </p:txBody>
      </p:sp>
      <p:sp>
        <p:nvSpPr>
          <p:cNvPr id="289" name="Google Shape;289;p24"/>
          <p:cNvSpPr txBox="1"/>
          <p:nvPr>
            <p:ph idx="1" type="body"/>
          </p:nvPr>
        </p:nvSpPr>
        <p:spPr>
          <a:xfrm>
            <a:off x="4718000" y="1391375"/>
            <a:ext cx="19311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이명진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미모지관련.. 그리드 넣고 사용자프로필(동그랗게)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모달 좋아요 호버랑 댓글</a:t>
            </a:r>
            <a:endParaRPr/>
          </a:p>
        </p:txBody>
      </p:sp>
      <p:sp>
        <p:nvSpPr>
          <p:cNvPr id="290" name="Google Shape;290;p24"/>
          <p:cNvSpPr txBox="1"/>
          <p:nvPr>
            <p:ph idx="1" type="body"/>
          </p:nvPr>
        </p:nvSpPr>
        <p:spPr>
          <a:xfrm>
            <a:off x="6992025" y="1391375"/>
            <a:ext cx="19311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이정현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메인 그리드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태그 카테고리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게시글 업로드 폼</a:t>
            </a:r>
            <a:endParaRPr/>
          </a:p>
        </p:txBody>
      </p:sp>
      <p:sp>
        <p:nvSpPr>
          <p:cNvPr id="291" name="Google Shape;291;p24"/>
          <p:cNvSpPr txBox="1"/>
          <p:nvPr/>
        </p:nvSpPr>
        <p:spPr>
          <a:xfrm>
            <a:off x="3046125" y="838525"/>
            <a:ext cx="587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공통</a:t>
            </a:r>
            <a: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 각자 페이지에 넣을 내용, 이미지 선정해서 공유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2" name="Google Shape;29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CE9178"/>
                </a:solidFill>
              </a:rPr>
              <a:t>타임라</a:t>
            </a:r>
            <a:r>
              <a:rPr lang="ko">
                <a:solidFill>
                  <a:srgbClr val="CE9178"/>
                </a:solidFill>
              </a:rPr>
              <a:t>인</a:t>
            </a:r>
            <a:endParaRPr>
              <a:solidFill>
                <a:srgbClr val="CE9178"/>
              </a:solidFill>
            </a:endParaRPr>
          </a:p>
        </p:txBody>
      </p:sp>
      <p:sp>
        <p:nvSpPr>
          <p:cNvPr id="298" name="Google Shape;298;p25"/>
          <p:cNvSpPr txBox="1"/>
          <p:nvPr/>
        </p:nvSpPr>
        <p:spPr>
          <a:xfrm>
            <a:off x="904975" y="1467175"/>
            <a:ext cx="447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99" name="Google Shape;299;p25"/>
          <p:cNvGraphicFramePr/>
          <p:nvPr/>
        </p:nvGraphicFramePr>
        <p:xfrm>
          <a:off x="890475" y="1543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{99E4D13D-2F9F-427E-9893-F3F8F61D98FD}</a:tableStyleId>
              </a:tblPr>
              <a:tblGrid>
                <a:gridCol w="1021250"/>
                <a:gridCol w="6341800"/>
              </a:tblGrid>
              <a:tr h="62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21(</a:t>
                      </a: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목)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주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제 선정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, 개요 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짜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기, 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역할 분담 </a:t>
                      </a:r>
                      <a:endParaRPr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91425" marB="91425" marR="91425" marL="91425" anchor="ctr"/>
                </a:tc>
              </a:tr>
              <a:tr h="62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22(</a:t>
                      </a: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금)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기능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 요소, 디자인 요소 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구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현, 합치기</a:t>
                      </a:r>
                      <a:endParaRPr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91425" marB="91425" marR="91425" marL="91425" anchor="ctr"/>
                </a:tc>
              </a:tr>
              <a:tr h="62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23(</a:t>
                      </a: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토)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세부사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항 계속 수정</a:t>
                      </a:r>
                      <a:endParaRPr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91425" marB="91425" marR="91425" marL="91425" anchor="ctr"/>
                </a:tc>
              </a:tr>
              <a:tr h="62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24(</a:t>
                      </a: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일)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수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정 마무리, 구현된 페이지 마지막으로 확인, 발표할 부분 정리</a:t>
                      </a:r>
                      <a:endParaRPr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91425" marB="91425" marR="91425" marL="91425" anchor="ctr"/>
                </a:tc>
              </a:tr>
              <a:tr h="62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25(</a:t>
                      </a:r>
                      <a:r>
                        <a:rPr b="1" lang="ko">
                          <a:latin typeface="Lato"/>
                          <a:ea typeface="Lato"/>
                          <a:cs typeface="Lato"/>
                          <a:sym typeface="Lato"/>
                        </a:rPr>
                        <a:t>월)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발</a:t>
                      </a:r>
                      <a:r>
                        <a:rPr lang="ko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표! </a:t>
                      </a:r>
                      <a:endParaRPr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300" name="Google Shape;3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6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 Black"/>
                <a:ea typeface="Lato Black"/>
                <a:cs typeface="Lato Black"/>
                <a:sym typeface="Lato Black"/>
              </a:rPr>
              <a:t>프로젝트 데모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</p:txBody>
      </p:sp>
      <p:cxnSp>
        <p:nvCxnSpPr>
          <p:cNvPr id="306" name="Google Shape;306;p26"/>
          <p:cNvCxnSpPr/>
          <p:nvPr/>
        </p:nvCxnSpPr>
        <p:spPr>
          <a:xfrm>
            <a:off x="2722165" y="2751538"/>
            <a:ext cx="370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7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32580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2800">
                <a:latin typeface="Lato Light"/>
                <a:ea typeface="Lato Light"/>
                <a:cs typeface="Lato Light"/>
                <a:sym typeface="Lato Light"/>
              </a:rPr>
              <a:t>우리는 당당하게 뽐내고자 합니다.</a:t>
            </a:r>
            <a:endParaRPr i="1" sz="28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i="1" lang="ko" sz="2800">
                <a:latin typeface="Lato Light"/>
                <a:ea typeface="Lato Light"/>
                <a:cs typeface="Lato Light"/>
                <a:sym typeface="Lato Light"/>
              </a:rPr>
              <a:t>우리의 작고 소중한 자랑거리를 당당히!</a:t>
            </a:r>
            <a:endParaRPr i="1" sz="28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latin typeface="Lato Light"/>
                <a:ea typeface="Lato Light"/>
                <a:cs typeface="Lato Light"/>
                <a:sym typeface="Lato Light"/>
              </a:rPr>
              <a:t>(602호 소</a:t>
            </a:r>
            <a:r>
              <a:rPr lang="ko" sz="2000">
                <a:latin typeface="Lato Light"/>
                <a:ea typeface="Lato Light"/>
                <a:cs typeface="Lato Light"/>
                <a:sym typeface="Lato Light"/>
              </a:rPr>
              <a:t>셜 미디어</a:t>
            </a:r>
            <a:r>
              <a:rPr lang="ko" sz="2000">
                <a:latin typeface="Lato Light"/>
                <a:ea typeface="Lato Light"/>
                <a:cs typeface="Lato Light"/>
                <a:sym typeface="Lato Light"/>
              </a:rPr>
              <a:t>)</a:t>
            </a:r>
            <a:endParaRPr sz="20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8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 Black"/>
                <a:ea typeface="Lato Black"/>
                <a:cs typeface="Lato Black"/>
                <a:sym typeface="Lato Black"/>
              </a:rPr>
              <a:t>프로젝트 기획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>
            <a:off x="2722165" y="2751538"/>
            <a:ext cx="3705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CE9178"/>
                </a:solidFill>
              </a:rPr>
              <a:t>BBOM PAGE</a:t>
            </a:r>
            <a:r>
              <a:rPr lang="ko"/>
              <a:t> </a:t>
            </a:r>
            <a:r>
              <a:rPr lang="ko" sz="1733"/>
              <a:t>_overview</a:t>
            </a:r>
            <a:endParaRPr sz="1733"/>
          </a:p>
        </p:txBody>
      </p:sp>
      <p:pic>
        <p:nvPicPr>
          <p:cNvPr descr="열려 있는 Chromebook 노트북"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데스크톱 애플리케이션의 샘플 와이어프레임" id="80" name="Google Shape;80;p16"/>
          <p:cNvPicPr preferRelativeResize="0"/>
          <p:nvPr/>
        </p:nvPicPr>
        <p:blipFill rotWithShape="1">
          <a:blip r:embed="rId4">
            <a:alphaModFix/>
          </a:blip>
          <a:srcRect b="24797" l="0" r="0" t="13302"/>
          <a:stretch/>
        </p:blipFill>
        <p:spPr>
          <a:xfrm>
            <a:off x="4131700" y="1391375"/>
            <a:ext cx="4142049" cy="19228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모바일 애플리케이션의 샘플 와이어프레임" id="81" name="Google Shape;81;p16"/>
          <p:cNvPicPr preferRelativeResize="0"/>
          <p:nvPr/>
        </p:nvPicPr>
        <p:blipFill rotWithShape="1">
          <a:blip r:embed="rId5">
            <a:alphaModFix/>
          </a:blip>
          <a:srcRect b="0" l="0" r="0" t="13254"/>
          <a:stretch/>
        </p:blipFill>
        <p:spPr>
          <a:xfrm>
            <a:off x="7269175" y="2215650"/>
            <a:ext cx="1514675" cy="23359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4127975" y="962750"/>
            <a:ext cx="4142100" cy="42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BBOMPAGE</a:t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7269100" y="1786950"/>
            <a:ext cx="1514700" cy="42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BBOMPAGE</a:t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4129600" y="962750"/>
            <a:ext cx="4138850" cy="2313500"/>
          </a:xfrm>
          <a:prstGeom prst="flowChart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85" name="Google Shape;85;p16"/>
          <p:cNvGrpSpPr/>
          <p:nvPr/>
        </p:nvGrpSpPr>
        <p:grpSpPr>
          <a:xfrm>
            <a:off x="4131700" y="962750"/>
            <a:ext cx="3056901" cy="2349950"/>
            <a:chOff x="4131700" y="962750"/>
            <a:chExt cx="3056901" cy="2349950"/>
          </a:xfrm>
        </p:grpSpPr>
        <p:pic>
          <p:nvPicPr>
            <p:cNvPr id="86" name="Google Shape;86;p16"/>
            <p:cNvPicPr preferRelativeResize="0"/>
            <p:nvPr/>
          </p:nvPicPr>
          <p:blipFill rotWithShape="1">
            <a:blip r:embed="rId6">
              <a:alphaModFix/>
            </a:blip>
            <a:srcRect b="0" l="0" r="14199" t="0"/>
            <a:stretch/>
          </p:blipFill>
          <p:spPr>
            <a:xfrm>
              <a:off x="4131700" y="2758825"/>
              <a:ext cx="3056901" cy="553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6"/>
            <p:cNvPicPr preferRelativeResize="0"/>
            <p:nvPr/>
          </p:nvPicPr>
          <p:blipFill rotWithShape="1">
            <a:blip r:embed="rId7">
              <a:alphaModFix/>
            </a:blip>
            <a:srcRect b="0" l="1710" r="0" t="-2753"/>
            <a:stretch/>
          </p:blipFill>
          <p:spPr>
            <a:xfrm>
              <a:off x="4171887" y="962750"/>
              <a:ext cx="2516589" cy="186027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세로 모드로 설정된 검은색 스마트폰" id="88" name="Google Shape;88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194350" y="1201800"/>
            <a:ext cx="3342300" cy="27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i="1"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            캡틴 케빈! </a:t>
            </a:r>
            <a:endParaRPr i="1"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CAKD7 구성원의 소통 창구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각자 뽐내고 싶은 일상 공유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수강생 포트폴리오 연결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-"/>
            </a:pPr>
            <a: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수업에 필요한 정보 링크 </a:t>
            </a:r>
            <a:b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(구글 드라이브,  깃허브, 지메일 … ) 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7269175" y="1786950"/>
            <a:ext cx="1514700" cy="2564125"/>
          </a:xfrm>
          <a:prstGeom prst="flowChartProcess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1" name="Google Shape;91;p16"/>
          <p:cNvGrpSpPr/>
          <p:nvPr/>
        </p:nvGrpSpPr>
        <p:grpSpPr>
          <a:xfrm>
            <a:off x="7269112" y="2058175"/>
            <a:ext cx="1514700" cy="1955150"/>
            <a:chOff x="7269100" y="1802550"/>
            <a:chExt cx="1514700" cy="1955150"/>
          </a:xfrm>
        </p:grpSpPr>
        <p:pic>
          <p:nvPicPr>
            <p:cNvPr id="92" name="Google Shape;92;p1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269100" y="1802550"/>
              <a:ext cx="1514700" cy="11004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16"/>
            <p:cNvPicPr preferRelativeResize="0"/>
            <p:nvPr/>
          </p:nvPicPr>
          <p:blipFill rotWithShape="1">
            <a:blip r:embed="rId6">
              <a:alphaModFix/>
            </a:blip>
            <a:srcRect b="0" l="0" r="46455" t="0"/>
            <a:stretch/>
          </p:blipFill>
          <p:spPr>
            <a:xfrm>
              <a:off x="7269100" y="2903025"/>
              <a:ext cx="1514699" cy="4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16"/>
            <p:cNvPicPr preferRelativeResize="0"/>
            <p:nvPr/>
          </p:nvPicPr>
          <p:blipFill rotWithShape="1">
            <a:blip r:embed="rId6">
              <a:alphaModFix/>
            </a:blip>
            <a:srcRect b="0" l="43908" r="1164" t="0"/>
            <a:stretch/>
          </p:blipFill>
          <p:spPr>
            <a:xfrm>
              <a:off x="7269100" y="3329000"/>
              <a:ext cx="1514675" cy="4287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856276" y="1115375"/>
            <a:ext cx="1251524" cy="27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47297" y="1863274"/>
            <a:ext cx="635776" cy="14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 rotWithShape="1">
          <a:blip r:embed="rId10">
            <a:alphaModFix/>
          </a:blip>
          <a:srcRect b="2590" l="-7920" r="7920" t="-2590"/>
          <a:stretch/>
        </p:blipFill>
        <p:spPr>
          <a:xfrm>
            <a:off x="105925" y="1264849"/>
            <a:ext cx="1171075" cy="117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CE9178"/>
                </a:solidFill>
              </a:rPr>
              <a:t>BBOM PAGE</a:t>
            </a:r>
            <a:r>
              <a:rPr lang="ko"/>
              <a:t> </a:t>
            </a:r>
            <a:r>
              <a:rPr lang="ko" sz="1733"/>
              <a:t>_details</a:t>
            </a:r>
            <a:endParaRPr/>
          </a:p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#1 </a:t>
            </a:r>
            <a:r>
              <a:rPr b="1" lang="ko" sz="1100"/>
              <a:t>첫화면 landing page</a:t>
            </a:r>
            <a:endParaRPr b="1"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/>
              <a:t>로고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/>
              <a:t>사진(FULL-SIZE)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/>
              <a:t>Nav Bar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/>
              <a:t>버튼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100"/>
              <a:t>푸터</a:t>
            </a:r>
            <a:endParaRPr sz="1100"/>
          </a:p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3168000" y="1391379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#2 </a:t>
            </a:r>
            <a:r>
              <a:rPr b="1" lang="ko" sz="1100"/>
              <a:t>메인</a:t>
            </a:r>
            <a:r>
              <a:rPr b="1" lang="ko" sz="1100"/>
              <a:t> 화면 main page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/>
              <a:t>헤더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로고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수강</a:t>
            </a:r>
            <a:r>
              <a:rPr lang="ko" sz="1100"/>
              <a:t>생별 이모지 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새로운 인원 추가 버튼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해시태그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/>
              <a:t>바디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사</a:t>
            </a:r>
            <a:r>
              <a:rPr lang="ko" sz="1100"/>
              <a:t>진 (3 x n) </a:t>
            </a:r>
            <a:br>
              <a:rPr lang="ko" sz="1100"/>
            </a:br>
            <a:r>
              <a:rPr lang="ko" sz="1100"/>
              <a:t>모바일: (1 x n)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좋아요(하트 클릭 변화)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100"/>
              <a:t>푸터</a:t>
            </a:r>
            <a:endParaRPr sz="1100"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5976000" y="1391379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#3 </a:t>
            </a:r>
            <a:r>
              <a:rPr b="1" lang="ko" sz="1100"/>
              <a:t>갤러리</a:t>
            </a:r>
            <a:r>
              <a:rPr b="1" lang="ko" sz="1100"/>
              <a:t> gallery</a:t>
            </a:r>
            <a:endParaRPr b="1"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/>
              <a:t>헤더</a:t>
            </a:r>
            <a:endParaRPr sz="11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로고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수강생별 이모지 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100"/>
              <a:t>바디</a:t>
            </a:r>
            <a:endParaRPr sz="11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사진: (3 x n)</a:t>
            </a:r>
            <a:r>
              <a:rPr lang="ko" sz="1100"/>
              <a:t>  갤러리 형식(반응형)</a:t>
            </a:r>
            <a:br>
              <a:rPr lang="ko" sz="1100"/>
            </a:br>
            <a:r>
              <a:rPr lang="ko" sz="1100"/>
              <a:t>모바일: (1 x n)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모달 팝업창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100"/>
              <a:t>푸터</a:t>
            </a:r>
            <a:endParaRPr sz="1100"/>
          </a:p>
        </p:txBody>
      </p:sp>
      <p:pic>
        <p:nvPicPr>
          <p:cNvPr id="107" name="Google Shape;1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555600"/>
            <a:ext cx="3622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50">
                <a:solidFill>
                  <a:srgbClr val="CE9178"/>
                </a:solidFill>
              </a:rPr>
              <a:t>BBOM PAGE</a:t>
            </a:r>
            <a:r>
              <a:rPr lang="ko" sz="2150"/>
              <a:t> </a:t>
            </a:r>
            <a:r>
              <a:rPr lang="ko" sz="1550"/>
              <a:t> #</a:t>
            </a:r>
            <a:r>
              <a:rPr lang="ko" sz="1550"/>
              <a:t>1_home</a:t>
            </a:r>
            <a:endParaRPr sz="1550"/>
          </a:p>
        </p:txBody>
      </p:sp>
      <p:pic>
        <p:nvPicPr>
          <p:cNvPr descr="열려 있는 Chromebook 노트북"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050" y="157547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세로 모드로 설정된 검은색 스마트폰"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3076" y="1521700"/>
            <a:ext cx="1675825" cy="329129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/>
          <p:nvPr/>
        </p:nvSpPr>
        <p:spPr>
          <a:xfrm>
            <a:off x="1393775" y="1867800"/>
            <a:ext cx="4138850" cy="23135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2352326" y="2686501"/>
            <a:ext cx="22077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BBOM PAGE</a:t>
            </a:r>
            <a:endParaRPr sz="100"/>
          </a:p>
        </p:txBody>
      </p:sp>
      <p:cxnSp>
        <p:nvCxnSpPr>
          <p:cNvPr id="117" name="Google Shape;117;p18"/>
          <p:cNvCxnSpPr/>
          <p:nvPr/>
        </p:nvCxnSpPr>
        <p:spPr>
          <a:xfrm flipH="1" rot="10800000">
            <a:off x="1407925" y="1867650"/>
            <a:ext cx="4096500" cy="2299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8"/>
          <p:cNvCxnSpPr/>
          <p:nvPr/>
        </p:nvCxnSpPr>
        <p:spPr>
          <a:xfrm>
            <a:off x="1400850" y="1881950"/>
            <a:ext cx="4124700" cy="2271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8"/>
          <p:cNvSpPr/>
          <p:nvPr/>
        </p:nvSpPr>
        <p:spPr>
          <a:xfrm>
            <a:off x="2992700" y="3289850"/>
            <a:ext cx="827700" cy="1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COME IN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6650475" y="1800875"/>
            <a:ext cx="1498200" cy="265635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6809638" y="2393200"/>
            <a:ext cx="12027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BBOM PAGE</a:t>
            </a:r>
            <a:endParaRPr sz="100"/>
          </a:p>
        </p:txBody>
      </p:sp>
      <p:sp>
        <p:nvSpPr>
          <p:cNvPr id="122" name="Google Shape;122;p18"/>
          <p:cNvSpPr/>
          <p:nvPr/>
        </p:nvSpPr>
        <p:spPr>
          <a:xfrm>
            <a:off x="6997149" y="3532300"/>
            <a:ext cx="827700" cy="1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COME IN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3702975" y="151900"/>
            <a:ext cx="22077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Source Code Pro"/>
                <a:ea typeface="Source Code Pro"/>
                <a:cs typeface="Source Code Pro"/>
                <a:sym typeface="Source Code Pro"/>
              </a:rPr>
              <a:t>기능별 요소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Nav bar 구현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버튼 구현(하이퍼링크)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메인 개인페이지 갤러리 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아이콘 하이퍼링크 연결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구글드라이브, 깃허브, 메일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로그인 연결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6077400" y="233475"/>
            <a:ext cx="271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Source Code Pro"/>
                <a:ea typeface="Source Code Pro"/>
                <a:cs typeface="Source Code Pro"/>
                <a:sym typeface="Source Code Pro"/>
              </a:rPr>
              <a:t>디자인</a:t>
            </a:r>
            <a:r>
              <a:rPr b="1" lang="ko" sz="1100">
                <a:latin typeface="Source Code Pro"/>
                <a:ea typeface="Source Code Pro"/>
                <a:cs typeface="Source Code Pro"/>
                <a:sym typeface="Source Code Pro"/>
              </a:rPr>
              <a:t> 요소</a:t>
            </a:r>
            <a:endParaRPr b="1"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폰트(사이즈, 위치, 폰트종류)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311700" y="555600"/>
            <a:ext cx="3555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50">
                <a:solidFill>
                  <a:srgbClr val="CE9178"/>
                </a:solidFill>
              </a:rPr>
              <a:t>BBOM PAGE</a:t>
            </a:r>
            <a:r>
              <a:rPr lang="ko" sz="2150"/>
              <a:t>  </a:t>
            </a:r>
            <a:r>
              <a:rPr lang="ko" sz="1550"/>
              <a:t>#2_main</a:t>
            </a:r>
            <a:endParaRPr sz="1550"/>
          </a:p>
        </p:txBody>
      </p:sp>
      <p:pic>
        <p:nvPicPr>
          <p:cNvPr descr="열려 있는 Chromebook 노트북"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050" y="157547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데스크톱 애플리케이션의 샘플 와이어프레임" id="132" name="Google Shape;132;p19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1400775" y="185640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세로 모드로 설정된 검은색 스마트폰" id="133" name="Google Shape;13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3076" y="1521700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모바일 애플리케이션의 샘플 와이어프레임" id="134" name="Google Shape;13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3650" y="1795120"/>
            <a:ext cx="1514675" cy="269275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1402375" y="1867614"/>
            <a:ext cx="4138850" cy="23135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4519748" y="2746786"/>
            <a:ext cx="27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endParaRPr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3835200" y="93475"/>
            <a:ext cx="27798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Source Code Pro"/>
                <a:ea typeface="Source Code Pro"/>
                <a:cs typeface="Source Code Pro"/>
                <a:sym typeface="Source Code Pro"/>
              </a:rPr>
              <a:t>기능별 요소</a:t>
            </a:r>
            <a:endParaRPr b="1"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사용자 버튼(노션 포트폴리</a:t>
            </a: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오 </a:t>
            </a: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링크)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좋아요 하트 호버 기능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댓글 텍스트 입력폼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+에 게시</a:t>
            </a: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물 </a:t>
            </a: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업로드 폼 탑재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카테고리별 해시태그 링크 넣기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6653650" y="93475"/>
            <a:ext cx="2437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Source Code Pro"/>
                <a:ea typeface="Source Code Pro"/>
                <a:cs typeface="Source Code Pro"/>
                <a:sym typeface="Source Code Pro"/>
              </a:rPr>
              <a:t>디자인 요소</a:t>
            </a:r>
            <a:endParaRPr b="1"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배경화면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폰트(사이즈, 위치, 폰트종류)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카테고리별 해시태그 색상, 크기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139" name="Google Shape;139;p19"/>
          <p:cNvGrpSpPr/>
          <p:nvPr/>
        </p:nvGrpSpPr>
        <p:grpSpPr>
          <a:xfrm>
            <a:off x="2231787" y="1997101"/>
            <a:ext cx="2572499" cy="700499"/>
            <a:chOff x="2227450" y="2380976"/>
            <a:chExt cx="2572499" cy="700499"/>
          </a:xfrm>
        </p:grpSpPr>
        <p:sp>
          <p:nvSpPr>
            <p:cNvPr id="140" name="Google Shape;140;p19"/>
            <p:cNvSpPr txBox="1"/>
            <p:nvPr/>
          </p:nvSpPr>
          <p:spPr>
            <a:xfrm>
              <a:off x="2409851" y="2380976"/>
              <a:ext cx="22077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900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BBOM PAGE</a:t>
              </a:r>
              <a:endParaRPr sz="100"/>
            </a:p>
          </p:txBody>
        </p:sp>
        <p:grpSp>
          <p:nvGrpSpPr>
            <p:cNvPr id="141" name="Google Shape;141;p19"/>
            <p:cNvGrpSpPr/>
            <p:nvPr/>
          </p:nvGrpSpPr>
          <p:grpSpPr>
            <a:xfrm>
              <a:off x="2227450" y="2827975"/>
              <a:ext cx="2572499" cy="253500"/>
              <a:chOff x="2136850" y="2870625"/>
              <a:chExt cx="2572499" cy="253500"/>
            </a:xfrm>
          </p:grpSpPr>
          <p:sp>
            <p:nvSpPr>
              <p:cNvPr id="142" name="Google Shape;142;p19"/>
              <p:cNvSpPr/>
              <p:nvPr/>
            </p:nvSpPr>
            <p:spPr>
              <a:xfrm>
                <a:off x="213685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9"/>
              <p:cNvSpPr/>
              <p:nvPr/>
            </p:nvSpPr>
            <p:spPr>
              <a:xfrm>
                <a:off x="252010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9"/>
              <p:cNvSpPr/>
              <p:nvPr/>
            </p:nvSpPr>
            <p:spPr>
              <a:xfrm>
                <a:off x="290335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9"/>
              <p:cNvSpPr/>
              <p:nvPr/>
            </p:nvSpPr>
            <p:spPr>
              <a:xfrm>
                <a:off x="328660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9"/>
              <p:cNvSpPr/>
              <p:nvPr/>
            </p:nvSpPr>
            <p:spPr>
              <a:xfrm>
                <a:off x="366985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9"/>
              <p:cNvSpPr/>
              <p:nvPr/>
            </p:nvSpPr>
            <p:spPr>
              <a:xfrm>
                <a:off x="405310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9"/>
              <p:cNvSpPr/>
              <p:nvPr/>
            </p:nvSpPr>
            <p:spPr>
              <a:xfrm>
                <a:off x="4436349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9" name="Google Shape;149;p19"/>
          <p:cNvGrpSpPr/>
          <p:nvPr/>
        </p:nvGrpSpPr>
        <p:grpSpPr>
          <a:xfrm>
            <a:off x="2021942" y="3091979"/>
            <a:ext cx="2992191" cy="831270"/>
            <a:chOff x="2036075" y="3354800"/>
            <a:chExt cx="2955250" cy="755700"/>
          </a:xfrm>
        </p:grpSpPr>
        <p:sp>
          <p:nvSpPr>
            <p:cNvPr id="150" name="Google Shape;150;p19"/>
            <p:cNvSpPr/>
            <p:nvPr/>
          </p:nvSpPr>
          <p:spPr>
            <a:xfrm>
              <a:off x="3044200" y="3354800"/>
              <a:ext cx="939000" cy="755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2036075" y="3354800"/>
              <a:ext cx="939000" cy="755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4052325" y="3354800"/>
              <a:ext cx="939000" cy="755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" name="Google Shape;153;p19"/>
          <p:cNvGrpSpPr/>
          <p:nvPr/>
        </p:nvGrpSpPr>
        <p:grpSpPr>
          <a:xfrm>
            <a:off x="2021944" y="4009251"/>
            <a:ext cx="2992191" cy="171997"/>
            <a:chOff x="2036075" y="3354800"/>
            <a:chExt cx="2955250" cy="755700"/>
          </a:xfrm>
        </p:grpSpPr>
        <p:sp>
          <p:nvSpPr>
            <p:cNvPr id="154" name="Google Shape;154;p19"/>
            <p:cNvSpPr/>
            <p:nvPr/>
          </p:nvSpPr>
          <p:spPr>
            <a:xfrm>
              <a:off x="3044200" y="3354800"/>
              <a:ext cx="939000" cy="755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2036075" y="3354800"/>
              <a:ext cx="939000" cy="755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4052325" y="3354800"/>
              <a:ext cx="939000" cy="755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19"/>
          <p:cNvSpPr/>
          <p:nvPr/>
        </p:nvSpPr>
        <p:spPr>
          <a:xfrm>
            <a:off x="6661875" y="1795125"/>
            <a:ext cx="1498200" cy="26634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6728477" y="2571760"/>
            <a:ext cx="1360500" cy="1219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9"/>
          <p:cNvSpPr txBox="1"/>
          <p:nvPr/>
        </p:nvSpPr>
        <p:spPr>
          <a:xfrm>
            <a:off x="6653638" y="1733650"/>
            <a:ext cx="1514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BBOM PAGE</a:t>
            </a:r>
            <a:endParaRPr sz="100"/>
          </a:p>
        </p:txBody>
      </p:sp>
      <p:sp>
        <p:nvSpPr>
          <p:cNvPr id="160" name="Google Shape;160;p19"/>
          <p:cNvSpPr/>
          <p:nvPr/>
        </p:nvSpPr>
        <p:spPr>
          <a:xfrm>
            <a:off x="6733000" y="3878406"/>
            <a:ext cx="1360500" cy="58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" name="Google Shape;161;p19"/>
          <p:cNvGrpSpPr/>
          <p:nvPr/>
        </p:nvGrpSpPr>
        <p:grpSpPr>
          <a:xfrm>
            <a:off x="6718325" y="2231100"/>
            <a:ext cx="1389825" cy="253500"/>
            <a:chOff x="2136850" y="2870625"/>
            <a:chExt cx="1389825" cy="253500"/>
          </a:xfrm>
        </p:grpSpPr>
        <p:sp>
          <p:nvSpPr>
            <p:cNvPr id="162" name="Google Shape;162;p19"/>
            <p:cNvSpPr/>
            <p:nvPr/>
          </p:nvSpPr>
          <p:spPr>
            <a:xfrm>
              <a:off x="2136850" y="2870625"/>
              <a:ext cx="273000" cy="253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520100" y="2870625"/>
              <a:ext cx="273000" cy="253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903350" y="2870625"/>
              <a:ext cx="273000" cy="253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3253675" y="2870625"/>
              <a:ext cx="273000" cy="253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6" name="Google Shape;166;p19"/>
          <p:cNvPicPr preferRelativeResize="0"/>
          <p:nvPr/>
        </p:nvPicPr>
        <p:blipFill rotWithShape="1">
          <a:blip r:embed="rId7">
            <a:alphaModFix/>
          </a:blip>
          <a:srcRect b="48168" l="20039" r="56963" t="48486"/>
          <a:stretch/>
        </p:blipFill>
        <p:spPr>
          <a:xfrm>
            <a:off x="2021950" y="2808800"/>
            <a:ext cx="2992176" cy="17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9"/>
          <p:cNvPicPr preferRelativeResize="0"/>
          <p:nvPr/>
        </p:nvPicPr>
        <p:blipFill rotWithShape="1">
          <a:blip r:embed="rId7">
            <a:alphaModFix/>
          </a:blip>
          <a:srcRect b="47276" l="20039" r="76552" t="48487"/>
          <a:stretch/>
        </p:blipFill>
        <p:spPr>
          <a:xfrm>
            <a:off x="2021950" y="3607125"/>
            <a:ext cx="320400" cy="17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9"/>
          <p:cNvPicPr preferRelativeResize="0"/>
          <p:nvPr/>
        </p:nvPicPr>
        <p:blipFill rotWithShape="1">
          <a:blip r:embed="rId7">
            <a:alphaModFix/>
          </a:blip>
          <a:srcRect b="47276" l="20039" r="76552" t="48487"/>
          <a:stretch/>
        </p:blipFill>
        <p:spPr>
          <a:xfrm>
            <a:off x="6766000" y="3421613"/>
            <a:ext cx="320400" cy="172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 txBox="1"/>
          <p:nvPr/>
        </p:nvSpPr>
        <p:spPr>
          <a:xfrm>
            <a:off x="4521750" y="2355975"/>
            <a:ext cx="36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+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0" name="Google Shape;170;p19"/>
          <p:cNvPicPr preferRelativeResize="0"/>
          <p:nvPr/>
        </p:nvPicPr>
        <p:blipFill rotWithShape="1">
          <a:blip r:embed="rId7">
            <a:alphaModFix/>
          </a:blip>
          <a:srcRect b="47276" l="20039" r="76552" t="48487"/>
          <a:stretch/>
        </p:blipFill>
        <p:spPr>
          <a:xfrm>
            <a:off x="3041300" y="3606300"/>
            <a:ext cx="320400" cy="17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9"/>
          <p:cNvPicPr preferRelativeResize="0"/>
          <p:nvPr/>
        </p:nvPicPr>
        <p:blipFill rotWithShape="1">
          <a:blip r:embed="rId7">
            <a:alphaModFix/>
          </a:blip>
          <a:srcRect b="47276" l="20039" r="76552" t="48487"/>
          <a:stretch/>
        </p:blipFill>
        <p:spPr>
          <a:xfrm>
            <a:off x="4136850" y="3593613"/>
            <a:ext cx="320400" cy="172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9"/>
          <p:cNvSpPr txBox="1"/>
          <p:nvPr/>
        </p:nvSpPr>
        <p:spPr>
          <a:xfrm>
            <a:off x="7829450" y="2147250"/>
            <a:ext cx="36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+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모바일 애플리케이션의 샘플 와이어프레임" id="173" name="Google Shape;173;p19"/>
          <p:cNvPicPr preferRelativeResize="0"/>
          <p:nvPr/>
        </p:nvPicPr>
        <p:blipFill rotWithShape="1">
          <a:blip r:embed="rId6">
            <a:alphaModFix/>
          </a:blip>
          <a:srcRect b="60283" l="32484" r="56771" t="33329"/>
          <a:stretch/>
        </p:blipFill>
        <p:spPr>
          <a:xfrm>
            <a:off x="2021950" y="3751250"/>
            <a:ext cx="162725" cy="1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모바일 애플리케이션의 샘플 와이어프레임" id="174" name="Google Shape;174;p19"/>
          <p:cNvPicPr preferRelativeResize="0"/>
          <p:nvPr/>
        </p:nvPicPr>
        <p:blipFill rotWithShape="1">
          <a:blip r:embed="rId6">
            <a:alphaModFix/>
          </a:blip>
          <a:srcRect b="60283" l="32484" r="56771" t="33329"/>
          <a:stretch/>
        </p:blipFill>
        <p:spPr>
          <a:xfrm>
            <a:off x="3041300" y="3751250"/>
            <a:ext cx="162725" cy="1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모바일 애플리케이션의 샘플 와이어프레임" id="175" name="Google Shape;175;p19"/>
          <p:cNvPicPr preferRelativeResize="0"/>
          <p:nvPr/>
        </p:nvPicPr>
        <p:blipFill rotWithShape="1">
          <a:blip r:embed="rId6">
            <a:alphaModFix/>
          </a:blip>
          <a:srcRect b="60283" l="32484" r="56771" t="33329"/>
          <a:stretch/>
        </p:blipFill>
        <p:spPr>
          <a:xfrm>
            <a:off x="4060650" y="3751250"/>
            <a:ext cx="162725" cy="17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모바일 애플리케이션의 샘플 와이어프레임" id="176" name="Google Shape;176;p19"/>
          <p:cNvPicPr preferRelativeResize="0"/>
          <p:nvPr/>
        </p:nvPicPr>
        <p:blipFill rotWithShape="1">
          <a:blip r:embed="rId6">
            <a:alphaModFix/>
          </a:blip>
          <a:srcRect b="60283" l="32484" r="56771" t="33329"/>
          <a:stretch/>
        </p:blipFill>
        <p:spPr>
          <a:xfrm>
            <a:off x="6733000" y="3607125"/>
            <a:ext cx="162725" cy="1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311700" y="555600"/>
            <a:ext cx="3850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50">
                <a:solidFill>
                  <a:srgbClr val="CE9178"/>
                </a:solidFill>
              </a:rPr>
              <a:t>BBOM PAGE</a:t>
            </a:r>
            <a:r>
              <a:rPr lang="ko" sz="2150"/>
              <a:t>  </a:t>
            </a:r>
            <a:r>
              <a:rPr lang="ko" sz="1550"/>
              <a:t>#2</a:t>
            </a:r>
            <a:r>
              <a:rPr lang="ko" sz="1550"/>
              <a:t>_gallery</a:t>
            </a:r>
            <a:endParaRPr sz="1550"/>
          </a:p>
        </p:txBody>
      </p:sp>
      <p:pic>
        <p:nvPicPr>
          <p:cNvPr descr="열려 있는 Chromebook 노트북"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050" y="157547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데스크톱 애플리케이션의 샘플 와이어프레임" id="184" name="Google Shape;184;p20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1400775" y="185640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세로 모드로 설정된 검은색 스마트폰" id="185" name="Google Shape;18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3076" y="1521700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모바일 애플리케이션의 샘플 와이어프레임" id="186" name="Google Shape;18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3650" y="1795120"/>
            <a:ext cx="1514675" cy="269275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/>
          <p:nvPr/>
        </p:nvSpPr>
        <p:spPr>
          <a:xfrm>
            <a:off x="1402375" y="1867614"/>
            <a:ext cx="4138850" cy="23135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8" name="Google Shape;188;p20"/>
          <p:cNvSpPr txBox="1"/>
          <p:nvPr/>
        </p:nvSpPr>
        <p:spPr>
          <a:xfrm>
            <a:off x="4519748" y="2746786"/>
            <a:ext cx="27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endParaRPr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4257825" y="144600"/>
            <a:ext cx="2056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Source Code Pro"/>
                <a:ea typeface="Source Code Pro"/>
                <a:cs typeface="Source Code Pro"/>
                <a:sym typeface="Source Code Pro"/>
              </a:rPr>
              <a:t>기능별 요소</a:t>
            </a:r>
            <a:endParaRPr b="1"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버튼 구현(하이퍼링크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그리드 각 열 별로 어긋나게 배치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호버 효과: 밝기↓ &amp; 크기 확대  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90" name="Google Shape;190;p20"/>
          <p:cNvSpPr txBox="1"/>
          <p:nvPr/>
        </p:nvSpPr>
        <p:spPr>
          <a:xfrm>
            <a:off x="6282575" y="144600"/>
            <a:ext cx="2742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Source Code Pro"/>
                <a:ea typeface="Source Code Pro"/>
                <a:cs typeface="Source Code Pro"/>
                <a:sym typeface="Source Code Pro"/>
              </a:rPr>
              <a:t>디자인 요소</a:t>
            </a:r>
            <a:endParaRPr b="1"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배경화면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폰트(사이즈, 위치, 폰트종류)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그리드 스타일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91" name="Google Shape;191;p20"/>
          <p:cNvSpPr/>
          <p:nvPr/>
        </p:nvSpPr>
        <p:spPr>
          <a:xfrm>
            <a:off x="3042675" y="3715400"/>
            <a:ext cx="950700" cy="47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2021950" y="3811800"/>
            <a:ext cx="950700" cy="36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>
            <a:off x="4063400" y="3811801"/>
            <a:ext cx="950700" cy="36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6661875" y="1795125"/>
            <a:ext cx="1498200" cy="26634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6728477" y="2571760"/>
            <a:ext cx="1360500" cy="1219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0"/>
          <p:cNvSpPr txBox="1"/>
          <p:nvPr/>
        </p:nvSpPr>
        <p:spPr>
          <a:xfrm>
            <a:off x="6653638" y="1809850"/>
            <a:ext cx="1514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BBOM PAGE</a:t>
            </a:r>
            <a:endParaRPr sz="100"/>
          </a:p>
        </p:txBody>
      </p:sp>
      <p:sp>
        <p:nvSpPr>
          <p:cNvPr id="197" name="Google Shape;197;p20"/>
          <p:cNvSpPr/>
          <p:nvPr/>
        </p:nvSpPr>
        <p:spPr>
          <a:xfrm>
            <a:off x="6733000" y="3878406"/>
            <a:ext cx="1360500" cy="58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" name="Google Shape;198;p20"/>
          <p:cNvGrpSpPr/>
          <p:nvPr/>
        </p:nvGrpSpPr>
        <p:grpSpPr>
          <a:xfrm>
            <a:off x="6718325" y="2231100"/>
            <a:ext cx="1389825" cy="253500"/>
            <a:chOff x="2136850" y="2870625"/>
            <a:chExt cx="1389825" cy="253500"/>
          </a:xfrm>
        </p:grpSpPr>
        <p:sp>
          <p:nvSpPr>
            <p:cNvPr id="199" name="Google Shape;199;p20"/>
            <p:cNvSpPr/>
            <p:nvPr/>
          </p:nvSpPr>
          <p:spPr>
            <a:xfrm>
              <a:off x="2136850" y="2870625"/>
              <a:ext cx="273000" cy="253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2520100" y="2870625"/>
              <a:ext cx="273000" cy="253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2903350" y="2870625"/>
              <a:ext cx="273000" cy="253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3253675" y="2870625"/>
              <a:ext cx="273000" cy="253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20"/>
          <p:cNvSpPr/>
          <p:nvPr/>
        </p:nvSpPr>
        <p:spPr>
          <a:xfrm>
            <a:off x="3042669" y="2831504"/>
            <a:ext cx="950700" cy="831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2021942" y="2887304"/>
            <a:ext cx="950700" cy="831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4063395" y="2887304"/>
            <a:ext cx="950700" cy="831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20"/>
          <p:cNvGrpSpPr/>
          <p:nvPr/>
        </p:nvGrpSpPr>
        <p:grpSpPr>
          <a:xfrm>
            <a:off x="2231787" y="1997101"/>
            <a:ext cx="2572499" cy="700499"/>
            <a:chOff x="2227450" y="2380976"/>
            <a:chExt cx="2572499" cy="700499"/>
          </a:xfrm>
        </p:grpSpPr>
        <p:sp>
          <p:nvSpPr>
            <p:cNvPr id="207" name="Google Shape;207;p20"/>
            <p:cNvSpPr txBox="1"/>
            <p:nvPr/>
          </p:nvSpPr>
          <p:spPr>
            <a:xfrm>
              <a:off x="2409851" y="2380976"/>
              <a:ext cx="22077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900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BBOM PAGE</a:t>
              </a:r>
              <a:endParaRPr sz="100"/>
            </a:p>
          </p:txBody>
        </p:sp>
        <p:grpSp>
          <p:nvGrpSpPr>
            <p:cNvPr id="208" name="Google Shape;208;p20"/>
            <p:cNvGrpSpPr/>
            <p:nvPr/>
          </p:nvGrpSpPr>
          <p:grpSpPr>
            <a:xfrm>
              <a:off x="2227450" y="2827975"/>
              <a:ext cx="2572499" cy="253500"/>
              <a:chOff x="2136850" y="2870625"/>
              <a:chExt cx="2572499" cy="253500"/>
            </a:xfrm>
          </p:grpSpPr>
          <p:sp>
            <p:nvSpPr>
              <p:cNvPr id="209" name="Google Shape;209;p20"/>
              <p:cNvSpPr/>
              <p:nvPr/>
            </p:nvSpPr>
            <p:spPr>
              <a:xfrm>
                <a:off x="213685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20"/>
              <p:cNvSpPr/>
              <p:nvPr/>
            </p:nvSpPr>
            <p:spPr>
              <a:xfrm>
                <a:off x="252010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0"/>
              <p:cNvSpPr/>
              <p:nvPr/>
            </p:nvSpPr>
            <p:spPr>
              <a:xfrm>
                <a:off x="290335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0"/>
              <p:cNvSpPr/>
              <p:nvPr/>
            </p:nvSpPr>
            <p:spPr>
              <a:xfrm>
                <a:off x="328660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0"/>
              <p:cNvSpPr/>
              <p:nvPr/>
            </p:nvSpPr>
            <p:spPr>
              <a:xfrm>
                <a:off x="366985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20"/>
              <p:cNvSpPr/>
              <p:nvPr/>
            </p:nvSpPr>
            <p:spPr>
              <a:xfrm>
                <a:off x="405310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0"/>
              <p:cNvSpPr/>
              <p:nvPr/>
            </p:nvSpPr>
            <p:spPr>
              <a:xfrm>
                <a:off x="4436349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16" name="Google Shape;216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CE9178"/>
                </a:solidFill>
              </a:rPr>
              <a:t>BBOM PAGE</a:t>
            </a:r>
            <a:r>
              <a:rPr lang="ko"/>
              <a:t> </a:t>
            </a:r>
            <a:r>
              <a:rPr lang="ko" sz="1733"/>
              <a:t> #</a:t>
            </a:r>
            <a:r>
              <a:rPr lang="ko" sz="1622"/>
              <a:t>3</a:t>
            </a:r>
            <a:r>
              <a:rPr lang="ko" sz="1622"/>
              <a:t>_popup</a:t>
            </a:r>
            <a:endParaRPr sz="1622"/>
          </a:p>
        </p:txBody>
      </p:sp>
      <p:pic>
        <p:nvPicPr>
          <p:cNvPr descr="열려 있는 Chromebook 노트북" id="222" name="Google Shape;2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050" y="157547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데스크톱 애플리케이션의 샘플 와이어프레임" id="223" name="Google Shape;223;p21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1400775" y="1856400"/>
            <a:ext cx="4142049" cy="233594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1"/>
          <p:cNvSpPr/>
          <p:nvPr/>
        </p:nvSpPr>
        <p:spPr>
          <a:xfrm>
            <a:off x="1402375" y="1867614"/>
            <a:ext cx="4138850" cy="23135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데스크톱 애플리케이션의 샘플 와이어프레임" id="225" name="Google Shape;225;p21"/>
          <p:cNvPicPr preferRelativeResize="0"/>
          <p:nvPr/>
        </p:nvPicPr>
        <p:blipFill rotWithShape="1">
          <a:blip r:embed="rId4">
            <a:alphaModFix/>
          </a:blip>
          <a:srcRect b="89513" l="94506" r="0" t="3471"/>
          <a:stretch/>
        </p:blipFill>
        <p:spPr>
          <a:xfrm>
            <a:off x="5259000" y="1939400"/>
            <a:ext cx="227348" cy="21790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1"/>
          <p:cNvSpPr txBox="1"/>
          <p:nvPr/>
        </p:nvSpPr>
        <p:spPr>
          <a:xfrm>
            <a:off x="4519748" y="2746786"/>
            <a:ext cx="27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endParaRPr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7" name="Google Shape;227;p21"/>
          <p:cNvSpPr txBox="1"/>
          <p:nvPr/>
        </p:nvSpPr>
        <p:spPr>
          <a:xfrm>
            <a:off x="3383100" y="125625"/>
            <a:ext cx="2704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Source Code Pro"/>
                <a:ea typeface="Source Code Pro"/>
                <a:cs typeface="Source Code Pro"/>
                <a:sym typeface="Source Code Pro"/>
              </a:rPr>
              <a:t>기능별 요소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뒷배경 셰이드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x 클릭 시 본래 화면으로 복귀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각 이미지 소스와 팝업 연결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28" name="Google Shape;228;p21"/>
          <p:cNvSpPr txBox="1"/>
          <p:nvPr/>
        </p:nvSpPr>
        <p:spPr>
          <a:xfrm>
            <a:off x="6201500" y="125625"/>
            <a:ext cx="27765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Source Code Pro"/>
                <a:ea typeface="Source Code Pro"/>
                <a:cs typeface="Source Code Pro"/>
                <a:sym typeface="Source Code Pro"/>
              </a:rPr>
              <a:t>디자인 요소</a:t>
            </a:r>
            <a:endParaRPr b="1"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뒷배경 투명도 조절 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이미지: 패딩 부여 여부, 모서리 radius 설정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Code Pro"/>
              <a:buChar char="-"/>
            </a:pPr>
            <a:r>
              <a:rPr lang="ko" sz="1100">
                <a:latin typeface="Source Code Pro"/>
                <a:ea typeface="Source Code Pro"/>
                <a:cs typeface="Source Code Pro"/>
                <a:sym typeface="Source Code Pro"/>
              </a:rPr>
              <a:t>x 버튼 크기, 두께, 위치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229" name="Google Shape;229;p21"/>
          <p:cNvGrpSpPr/>
          <p:nvPr/>
        </p:nvGrpSpPr>
        <p:grpSpPr>
          <a:xfrm>
            <a:off x="2231787" y="1997101"/>
            <a:ext cx="2572499" cy="700499"/>
            <a:chOff x="2227450" y="2380976"/>
            <a:chExt cx="2572499" cy="700499"/>
          </a:xfrm>
        </p:grpSpPr>
        <p:sp>
          <p:nvSpPr>
            <p:cNvPr id="230" name="Google Shape;230;p21"/>
            <p:cNvSpPr txBox="1"/>
            <p:nvPr/>
          </p:nvSpPr>
          <p:spPr>
            <a:xfrm>
              <a:off x="2409851" y="2380976"/>
              <a:ext cx="22077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900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BBOM PAGE</a:t>
              </a:r>
              <a:endParaRPr sz="100"/>
            </a:p>
          </p:txBody>
        </p:sp>
        <p:grpSp>
          <p:nvGrpSpPr>
            <p:cNvPr id="231" name="Google Shape;231;p21"/>
            <p:cNvGrpSpPr/>
            <p:nvPr/>
          </p:nvGrpSpPr>
          <p:grpSpPr>
            <a:xfrm>
              <a:off x="2227450" y="2827975"/>
              <a:ext cx="2572499" cy="253500"/>
              <a:chOff x="2136850" y="2870625"/>
              <a:chExt cx="2572499" cy="253500"/>
            </a:xfrm>
          </p:grpSpPr>
          <p:sp>
            <p:nvSpPr>
              <p:cNvPr id="232" name="Google Shape;232;p21"/>
              <p:cNvSpPr/>
              <p:nvPr/>
            </p:nvSpPr>
            <p:spPr>
              <a:xfrm>
                <a:off x="213685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1"/>
              <p:cNvSpPr/>
              <p:nvPr/>
            </p:nvSpPr>
            <p:spPr>
              <a:xfrm>
                <a:off x="252010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1"/>
              <p:cNvSpPr/>
              <p:nvPr/>
            </p:nvSpPr>
            <p:spPr>
              <a:xfrm>
                <a:off x="290335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1"/>
              <p:cNvSpPr/>
              <p:nvPr/>
            </p:nvSpPr>
            <p:spPr>
              <a:xfrm>
                <a:off x="328660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1"/>
              <p:cNvSpPr/>
              <p:nvPr/>
            </p:nvSpPr>
            <p:spPr>
              <a:xfrm>
                <a:off x="366985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1"/>
              <p:cNvSpPr/>
              <p:nvPr/>
            </p:nvSpPr>
            <p:spPr>
              <a:xfrm>
                <a:off x="4053100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1"/>
              <p:cNvSpPr/>
              <p:nvPr/>
            </p:nvSpPr>
            <p:spPr>
              <a:xfrm>
                <a:off x="4436349" y="2870625"/>
                <a:ext cx="273000" cy="2535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9" name="Google Shape;239;p21"/>
          <p:cNvSpPr/>
          <p:nvPr/>
        </p:nvSpPr>
        <p:spPr>
          <a:xfrm>
            <a:off x="3042669" y="3091979"/>
            <a:ext cx="950738" cy="83127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"/>
          <p:cNvSpPr/>
          <p:nvPr/>
        </p:nvSpPr>
        <p:spPr>
          <a:xfrm>
            <a:off x="2021942" y="3091979"/>
            <a:ext cx="950738" cy="83127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1"/>
          <p:cNvSpPr/>
          <p:nvPr/>
        </p:nvSpPr>
        <p:spPr>
          <a:xfrm>
            <a:off x="4063395" y="3091979"/>
            <a:ext cx="950738" cy="83127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" name="Google Shape;242;p21"/>
          <p:cNvGrpSpPr/>
          <p:nvPr/>
        </p:nvGrpSpPr>
        <p:grpSpPr>
          <a:xfrm>
            <a:off x="2021944" y="4009251"/>
            <a:ext cx="2992191" cy="171997"/>
            <a:chOff x="2036075" y="3354800"/>
            <a:chExt cx="2955250" cy="755700"/>
          </a:xfrm>
        </p:grpSpPr>
        <p:sp>
          <p:nvSpPr>
            <p:cNvPr id="243" name="Google Shape;243;p21"/>
            <p:cNvSpPr/>
            <p:nvPr/>
          </p:nvSpPr>
          <p:spPr>
            <a:xfrm>
              <a:off x="3044200" y="3354800"/>
              <a:ext cx="939000" cy="755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>
              <a:off x="2036075" y="3354800"/>
              <a:ext cx="939000" cy="755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1"/>
            <p:cNvSpPr/>
            <p:nvPr/>
          </p:nvSpPr>
          <p:spPr>
            <a:xfrm>
              <a:off x="4052325" y="3354800"/>
              <a:ext cx="939000" cy="755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21"/>
          <p:cNvSpPr txBox="1"/>
          <p:nvPr/>
        </p:nvSpPr>
        <p:spPr>
          <a:xfrm>
            <a:off x="5212475" y="1939400"/>
            <a:ext cx="3204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–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–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–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1"/>
          <p:cNvSpPr/>
          <p:nvPr/>
        </p:nvSpPr>
        <p:spPr>
          <a:xfrm>
            <a:off x="1400850" y="1860725"/>
            <a:ext cx="4138800" cy="233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21"/>
          <p:cNvGrpSpPr/>
          <p:nvPr/>
        </p:nvGrpSpPr>
        <p:grpSpPr>
          <a:xfrm>
            <a:off x="2021942" y="2831504"/>
            <a:ext cx="2992158" cy="1360896"/>
            <a:chOff x="2021942" y="2831504"/>
            <a:chExt cx="2992158" cy="1360896"/>
          </a:xfrm>
        </p:grpSpPr>
        <p:sp>
          <p:nvSpPr>
            <p:cNvPr id="249" name="Google Shape;249;p21"/>
            <p:cNvSpPr/>
            <p:nvPr/>
          </p:nvSpPr>
          <p:spPr>
            <a:xfrm>
              <a:off x="3042675" y="3715400"/>
              <a:ext cx="950700" cy="4770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2021950" y="3811800"/>
              <a:ext cx="950700" cy="366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1"/>
            <p:cNvSpPr/>
            <p:nvPr/>
          </p:nvSpPr>
          <p:spPr>
            <a:xfrm>
              <a:off x="4063400" y="3811801"/>
              <a:ext cx="950700" cy="366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1"/>
            <p:cNvSpPr/>
            <p:nvPr/>
          </p:nvSpPr>
          <p:spPr>
            <a:xfrm>
              <a:off x="3042669" y="2831504"/>
              <a:ext cx="950700" cy="831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1"/>
            <p:cNvSpPr/>
            <p:nvPr/>
          </p:nvSpPr>
          <p:spPr>
            <a:xfrm>
              <a:off x="2021942" y="2887304"/>
              <a:ext cx="950700" cy="831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4063395" y="2887304"/>
              <a:ext cx="950700" cy="831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21"/>
          <p:cNvSpPr/>
          <p:nvPr/>
        </p:nvSpPr>
        <p:spPr>
          <a:xfrm>
            <a:off x="1402400" y="1860725"/>
            <a:ext cx="4138800" cy="2335800"/>
          </a:xfrm>
          <a:prstGeom prst="rect">
            <a:avLst/>
          </a:prstGeom>
          <a:solidFill>
            <a:srgbClr val="1E1E1E">
              <a:alpha val="5855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1"/>
          <p:cNvSpPr/>
          <p:nvPr/>
        </p:nvSpPr>
        <p:spPr>
          <a:xfrm>
            <a:off x="2447638" y="2032425"/>
            <a:ext cx="2140800" cy="198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세로 모드로 설정된 검은색 스마트폰" id="257" name="Google Shape;25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3076" y="1521700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모바일 애플리케이션의 샘플 와이어프레임" id="258" name="Google Shape;258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3650" y="1795120"/>
            <a:ext cx="1514675" cy="269275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1"/>
          <p:cNvSpPr/>
          <p:nvPr/>
        </p:nvSpPr>
        <p:spPr>
          <a:xfrm>
            <a:off x="6661875" y="1795125"/>
            <a:ext cx="1498200" cy="26634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0" name="Google Shape;260;p21"/>
          <p:cNvSpPr/>
          <p:nvPr/>
        </p:nvSpPr>
        <p:spPr>
          <a:xfrm>
            <a:off x="6661875" y="1795125"/>
            <a:ext cx="1514700" cy="2663400"/>
          </a:xfrm>
          <a:prstGeom prst="rect">
            <a:avLst/>
          </a:prstGeom>
          <a:solidFill>
            <a:srgbClr val="1E1E1E">
              <a:alpha val="4013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1"/>
          <p:cNvSpPr/>
          <p:nvPr/>
        </p:nvSpPr>
        <p:spPr>
          <a:xfrm>
            <a:off x="6728477" y="2571760"/>
            <a:ext cx="1360500" cy="1219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5150825" y="1985600"/>
            <a:ext cx="22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5256437" y="1837735"/>
            <a:ext cx="32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7885483" y="1742742"/>
            <a:ext cx="32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5" name="Google Shape;265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34950" y="101025"/>
            <a:ext cx="1238349" cy="2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1E1E1E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